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83" r:id="rId2"/>
    <p:sldId id="488" r:id="rId3"/>
    <p:sldId id="377" r:id="rId4"/>
    <p:sldId id="337" r:id="rId5"/>
    <p:sldId id="378" r:id="rId6"/>
    <p:sldId id="380" r:id="rId7"/>
    <p:sldId id="381" r:id="rId8"/>
    <p:sldId id="383" r:id="rId9"/>
    <p:sldId id="283" r:id="rId10"/>
    <p:sldId id="487" r:id="rId11"/>
    <p:sldId id="290" r:id="rId12"/>
    <p:sldId id="350" r:id="rId13"/>
    <p:sldId id="291" r:id="rId14"/>
    <p:sldId id="345" r:id="rId15"/>
    <p:sldId id="342" r:id="rId16"/>
    <p:sldId id="339" r:id="rId17"/>
    <p:sldId id="341" r:id="rId18"/>
    <p:sldId id="327" r:id="rId19"/>
    <p:sldId id="382" r:id="rId20"/>
    <p:sldId id="328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mith" initials="RS" lastIdx="1" clrIdx="0">
    <p:extLst>
      <p:ext uri="{19B8F6BF-5375-455C-9EA6-DF929625EA0E}">
        <p15:presenceInfo xmlns:p15="http://schemas.microsoft.com/office/powerpoint/2012/main" userId="5b6cddbcfcb1e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5" autoAdjust="0"/>
    <p:restoredTop sz="76559" autoAdjust="0"/>
  </p:normalViewPr>
  <p:slideViewPr>
    <p:cSldViewPr>
      <p:cViewPr varScale="1">
        <p:scale>
          <a:sx n="130" d="100"/>
          <a:sy n="130" d="100"/>
        </p:scale>
        <p:origin x="8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03E05-8BB6-4298-B92B-7F811F9CD83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9B2D2-CE38-43B5-80CB-B048595DFA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Flows in streams and pipes are important in data analysis.</a:t>
          </a:r>
        </a:p>
      </dgm:t>
    </dgm:pt>
    <dgm:pt modelId="{E3702E25-826B-48CF-9F59-B5B4F3FAC12F}" type="parTrans" cxnId="{A4F0D6CD-4ECD-4A09-A2DD-AC887FAA4803}">
      <dgm:prSet/>
      <dgm:spPr/>
      <dgm:t>
        <a:bodyPr/>
        <a:lstStyle/>
        <a:p>
          <a:endParaRPr lang="en-US"/>
        </a:p>
      </dgm:t>
    </dgm:pt>
    <dgm:pt modelId="{492EC812-EE52-4DF8-BC9A-6E6E752DD114}" type="sibTrans" cxnId="{A4F0D6CD-4ECD-4A09-A2DD-AC887FAA48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D5FD16-24E5-4F57-BF4F-CAC837FECA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Measurements are best, but visual estimates also help.</a:t>
          </a:r>
        </a:p>
      </dgm:t>
    </dgm:pt>
    <dgm:pt modelId="{16120E84-E7F6-449A-BD93-12E0C73CBCBD}" type="parTrans" cxnId="{17B501E3-5162-422A-B595-FC44B7502CD8}">
      <dgm:prSet/>
      <dgm:spPr/>
      <dgm:t>
        <a:bodyPr/>
        <a:lstStyle/>
        <a:p>
          <a:endParaRPr lang="en-US"/>
        </a:p>
      </dgm:t>
    </dgm:pt>
    <dgm:pt modelId="{C8947371-CEBD-43F1-97E1-A0BA1CAFDFA0}" type="sibTrans" cxnId="{17B501E3-5162-422A-B595-FC44B7502C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C93ACA-040A-4A90-882A-F1285B5503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Field forms should have spaces for flow entries.</a:t>
          </a:r>
        </a:p>
      </dgm:t>
    </dgm:pt>
    <dgm:pt modelId="{88546B0A-8359-4039-A085-8500ABFF3F72}" type="parTrans" cxnId="{D393C9E8-99DA-40FA-B30C-03998FAD83EF}">
      <dgm:prSet/>
      <dgm:spPr/>
      <dgm:t>
        <a:bodyPr/>
        <a:lstStyle/>
        <a:p>
          <a:endParaRPr lang="en-US"/>
        </a:p>
      </dgm:t>
    </dgm:pt>
    <dgm:pt modelId="{A5EC2599-E869-4C96-93F1-ED7BAFC466AF}" type="sibTrans" cxnId="{D393C9E8-99DA-40FA-B30C-03998FAD83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22BB3F-0927-4107-8F2C-17162F6C3D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Measure or estimate width and depth (xSect area in ft</a:t>
          </a:r>
          <a:r>
            <a:rPr lang="en-US" sz="1800" baseline="30000" dirty="0"/>
            <a:t>2</a:t>
          </a:r>
          <a:r>
            <a:rPr lang="en-US" sz="1800" dirty="0"/>
            <a:t>).</a:t>
          </a:r>
        </a:p>
      </dgm:t>
    </dgm:pt>
    <dgm:pt modelId="{28C14CEC-4CB4-44B2-A1CE-9464237E9B41}" type="parTrans" cxnId="{BF00C2C1-8DD1-4D14-88DA-570617FD03A1}">
      <dgm:prSet/>
      <dgm:spPr/>
      <dgm:t>
        <a:bodyPr/>
        <a:lstStyle/>
        <a:p>
          <a:endParaRPr lang="en-US"/>
        </a:p>
      </dgm:t>
    </dgm:pt>
    <dgm:pt modelId="{3BAB33B1-A155-4598-99F6-AB28F8A7F19A}" type="sibTrans" cxnId="{BF00C2C1-8DD1-4D14-88DA-570617FD03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468198-7869-476A-A549-6FA867C638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Measure time of floating of an object (velocity in ft/s)</a:t>
          </a:r>
        </a:p>
      </dgm:t>
    </dgm:pt>
    <dgm:pt modelId="{D9FEE62F-972F-44D9-A375-0DBF06D6BD8C}" type="parTrans" cxnId="{85E92718-7098-4A8A-B9EE-16AFEC51BE81}">
      <dgm:prSet/>
      <dgm:spPr/>
      <dgm:t>
        <a:bodyPr/>
        <a:lstStyle/>
        <a:p>
          <a:endParaRPr lang="en-US"/>
        </a:p>
      </dgm:t>
    </dgm:pt>
    <dgm:pt modelId="{0E127493-F086-4B08-8ECD-68D2A631721D}" type="sibTrans" cxnId="{85E92718-7098-4A8A-B9EE-16AFEC51BE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ECEB16-11CB-4746-A683-05CF2A7D08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Velocity times  xSect area  = Discharge (cfs).</a:t>
          </a:r>
        </a:p>
      </dgm:t>
    </dgm:pt>
    <dgm:pt modelId="{F804C025-C050-480C-B569-D154AFE4E8A2}" type="parTrans" cxnId="{D81404CE-BE5E-4395-8837-BF49C69A15BB}">
      <dgm:prSet/>
      <dgm:spPr/>
      <dgm:t>
        <a:bodyPr/>
        <a:lstStyle/>
        <a:p>
          <a:endParaRPr lang="en-US"/>
        </a:p>
      </dgm:t>
    </dgm:pt>
    <dgm:pt modelId="{8429EC16-C207-4E91-9275-515E5F09A88F}" type="sibTrans" cxnId="{D81404CE-BE5E-4395-8837-BF49C69A15BB}">
      <dgm:prSet/>
      <dgm:spPr/>
      <dgm:t>
        <a:bodyPr/>
        <a:lstStyle/>
        <a:p>
          <a:endParaRPr lang="en-US"/>
        </a:p>
      </dgm:t>
    </dgm:pt>
    <dgm:pt modelId="{9FDFF1D2-8B4C-470C-A02D-025746105780}" type="pres">
      <dgm:prSet presAssocID="{2C703E05-8BB6-4298-B92B-7F811F9CD83E}" presName="root" presStyleCnt="0">
        <dgm:presLayoutVars>
          <dgm:dir/>
          <dgm:resizeHandles val="exact"/>
        </dgm:presLayoutVars>
      </dgm:prSet>
      <dgm:spPr/>
    </dgm:pt>
    <dgm:pt modelId="{01E8A572-68D6-4E28-9D84-97EF611C049C}" type="pres">
      <dgm:prSet presAssocID="{2C703E05-8BB6-4298-B92B-7F811F9CD83E}" presName="container" presStyleCnt="0">
        <dgm:presLayoutVars>
          <dgm:dir/>
          <dgm:resizeHandles val="exact"/>
        </dgm:presLayoutVars>
      </dgm:prSet>
      <dgm:spPr/>
    </dgm:pt>
    <dgm:pt modelId="{E745389B-DC67-4410-85C4-1B763D190C58}" type="pres">
      <dgm:prSet presAssocID="{7DE9B2D2-CE38-43B5-80CB-B048595DFA3C}" presName="compNode" presStyleCnt="0"/>
      <dgm:spPr/>
    </dgm:pt>
    <dgm:pt modelId="{9DBB56B6-FE80-49F8-992A-A1D226EA68F7}" type="pres">
      <dgm:prSet presAssocID="{7DE9B2D2-CE38-43B5-80CB-B048595DFA3C}" presName="iconBgRect" presStyleLbl="bgShp" presStyleIdx="0" presStyleCnt="6"/>
      <dgm:spPr/>
    </dgm:pt>
    <dgm:pt modelId="{F1279018-9519-4BE1-A551-14F06C989B4E}" type="pres">
      <dgm:prSet presAssocID="{7DE9B2D2-CE38-43B5-80CB-B048595DFA3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C10622FF-FE2C-4B19-9E18-EBDA71E83DF4}" type="pres">
      <dgm:prSet presAssocID="{7DE9B2D2-CE38-43B5-80CB-B048595DFA3C}" presName="spaceRect" presStyleCnt="0"/>
      <dgm:spPr/>
    </dgm:pt>
    <dgm:pt modelId="{07202F05-7265-4D3A-8499-0D4E728D7F3F}" type="pres">
      <dgm:prSet presAssocID="{7DE9B2D2-CE38-43B5-80CB-B048595DFA3C}" presName="textRect" presStyleLbl="revTx" presStyleIdx="0" presStyleCnt="6">
        <dgm:presLayoutVars>
          <dgm:chMax val="1"/>
          <dgm:chPref val="1"/>
        </dgm:presLayoutVars>
      </dgm:prSet>
      <dgm:spPr/>
    </dgm:pt>
    <dgm:pt modelId="{6271CE58-635D-4A6E-A650-3B352E1BE811}" type="pres">
      <dgm:prSet presAssocID="{492EC812-EE52-4DF8-BC9A-6E6E752DD114}" presName="sibTrans" presStyleLbl="sibTrans2D1" presStyleIdx="0" presStyleCnt="0"/>
      <dgm:spPr/>
    </dgm:pt>
    <dgm:pt modelId="{BE7A03B6-0921-4F11-A3A4-CFEFD1AD7A51}" type="pres">
      <dgm:prSet presAssocID="{5CD5FD16-24E5-4F57-BF4F-CAC837FECA0B}" presName="compNode" presStyleCnt="0"/>
      <dgm:spPr/>
    </dgm:pt>
    <dgm:pt modelId="{DB0D0863-179E-4FD0-B7D5-E60DA0E69808}" type="pres">
      <dgm:prSet presAssocID="{5CD5FD16-24E5-4F57-BF4F-CAC837FECA0B}" presName="iconBgRect" presStyleLbl="bgShp" presStyleIdx="1" presStyleCnt="6"/>
      <dgm:spPr/>
    </dgm:pt>
    <dgm:pt modelId="{A61DC867-2D42-40AC-AB60-5F37C0F8205F}" type="pres">
      <dgm:prSet presAssocID="{5CD5FD16-24E5-4F57-BF4F-CAC837FECA0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8DDBC1E4-55CC-4F48-87FD-5732302EA3F3}" type="pres">
      <dgm:prSet presAssocID="{5CD5FD16-24E5-4F57-BF4F-CAC837FECA0B}" presName="spaceRect" presStyleCnt="0"/>
      <dgm:spPr/>
    </dgm:pt>
    <dgm:pt modelId="{EF9FBD30-FE32-4D04-A954-4D6C886B0246}" type="pres">
      <dgm:prSet presAssocID="{5CD5FD16-24E5-4F57-BF4F-CAC837FECA0B}" presName="textRect" presStyleLbl="revTx" presStyleIdx="1" presStyleCnt="6" custScaleX="117197" custLinFactNeighborX="11177" custLinFactNeighborY="4545">
        <dgm:presLayoutVars>
          <dgm:chMax val="1"/>
          <dgm:chPref val="1"/>
        </dgm:presLayoutVars>
      </dgm:prSet>
      <dgm:spPr/>
    </dgm:pt>
    <dgm:pt modelId="{A859D3B7-DB49-423E-B97E-A0106C9BDD5F}" type="pres">
      <dgm:prSet presAssocID="{C8947371-CEBD-43F1-97E1-A0BA1CAFDFA0}" presName="sibTrans" presStyleLbl="sibTrans2D1" presStyleIdx="0" presStyleCnt="0"/>
      <dgm:spPr/>
    </dgm:pt>
    <dgm:pt modelId="{4A7C26BF-F8E0-468E-9A98-86C04193748E}" type="pres">
      <dgm:prSet presAssocID="{8BC93ACA-040A-4A90-882A-F1285B55036B}" presName="compNode" presStyleCnt="0"/>
      <dgm:spPr/>
    </dgm:pt>
    <dgm:pt modelId="{A179B6B7-A5C4-4E52-8F00-81C0261F2548}" type="pres">
      <dgm:prSet presAssocID="{8BC93ACA-040A-4A90-882A-F1285B55036B}" presName="iconBgRect" presStyleLbl="bgShp" presStyleIdx="2" presStyleCnt="6"/>
      <dgm:spPr/>
    </dgm:pt>
    <dgm:pt modelId="{34EB0189-C61D-448B-B05F-D8F7A9219C6C}" type="pres">
      <dgm:prSet presAssocID="{8BC93ACA-040A-4A90-882A-F1285B55036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9FB485B-F7D3-46FC-8780-26E18B5C6B36}" type="pres">
      <dgm:prSet presAssocID="{8BC93ACA-040A-4A90-882A-F1285B55036B}" presName="spaceRect" presStyleCnt="0"/>
      <dgm:spPr/>
    </dgm:pt>
    <dgm:pt modelId="{CF6DD1EF-BBF2-44E7-BE36-B13B9F9CE530}" type="pres">
      <dgm:prSet presAssocID="{8BC93ACA-040A-4A90-882A-F1285B55036B}" presName="textRect" presStyleLbl="revTx" presStyleIdx="2" presStyleCnt="6">
        <dgm:presLayoutVars>
          <dgm:chMax val="1"/>
          <dgm:chPref val="1"/>
        </dgm:presLayoutVars>
      </dgm:prSet>
      <dgm:spPr/>
    </dgm:pt>
    <dgm:pt modelId="{7FABBEA3-02B8-44C3-B9B2-5F43018F81A3}" type="pres">
      <dgm:prSet presAssocID="{A5EC2599-E869-4C96-93F1-ED7BAFC466AF}" presName="sibTrans" presStyleLbl="sibTrans2D1" presStyleIdx="0" presStyleCnt="0"/>
      <dgm:spPr/>
    </dgm:pt>
    <dgm:pt modelId="{10A51D6D-1F69-4E9C-97D7-4E0B7020E412}" type="pres">
      <dgm:prSet presAssocID="{9122BB3F-0927-4107-8F2C-17162F6C3D44}" presName="compNode" presStyleCnt="0"/>
      <dgm:spPr/>
    </dgm:pt>
    <dgm:pt modelId="{6C5D977A-CF60-44D6-8E25-0B53BAA62300}" type="pres">
      <dgm:prSet presAssocID="{9122BB3F-0927-4107-8F2C-17162F6C3D44}" presName="iconBgRect" presStyleLbl="bgShp" presStyleIdx="3" presStyleCnt="6"/>
      <dgm:spPr/>
    </dgm:pt>
    <dgm:pt modelId="{B4230958-123C-4996-BE8B-5062E7E7F61E}" type="pres">
      <dgm:prSet presAssocID="{9122BB3F-0927-4107-8F2C-17162F6C3D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4FF4DD8A-CCE5-426A-B907-EE3409BC9E92}" type="pres">
      <dgm:prSet presAssocID="{9122BB3F-0927-4107-8F2C-17162F6C3D44}" presName="spaceRect" presStyleCnt="0"/>
      <dgm:spPr/>
    </dgm:pt>
    <dgm:pt modelId="{E97C6C10-3141-4E41-BF73-8CB69EA1EE2B}" type="pres">
      <dgm:prSet presAssocID="{9122BB3F-0927-4107-8F2C-17162F6C3D44}" presName="textRect" presStyleLbl="revTx" presStyleIdx="3" presStyleCnt="6" custScaleX="136580" custScaleY="134793" custLinFactNeighborX="19208">
        <dgm:presLayoutVars>
          <dgm:chMax val="1"/>
          <dgm:chPref val="1"/>
        </dgm:presLayoutVars>
      </dgm:prSet>
      <dgm:spPr/>
    </dgm:pt>
    <dgm:pt modelId="{1BD38F63-BF62-403E-A07B-122E6A29B3E8}" type="pres">
      <dgm:prSet presAssocID="{3BAB33B1-A155-4598-99F6-AB28F8A7F19A}" presName="sibTrans" presStyleLbl="sibTrans2D1" presStyleIdx="0" presStyleCnt="0"/>
      <dgm:spPr/>
    </dgm:pt>
    <dgm:pt modelId="{C2653FBB-0CC5-4A35-8852-D35AA22E6439}" type="pres">
      <dgm:prSet presAssocID="{C2468198-7869-476A-A549-6FA867C638C8}" presName="compNode" presStyleCnt="0"/>
      <dgm:spPr/>
    </dgm:pt>
    <dgm:pt modelId="{61F91A9C-E2C0-4F69-983A-D425C2D336FF}" type="pres">
      <dgm:prSet presAssocID="{C2468198-7869-476A-A549-6FA867C638C8}" presName="iconBgRect" presStyleLbl="bgShp" presStyleIdx="4" presStyleCnt="6"/>
      <dgm:spPr/>
    </dgm:pt>
    <dgm:pt modelId="{55F05DA6-18CA-41DD-BC0C-BDEE1CB88571}" type="pres">
      <dgm:prSet presAssocID="{C2468198-7869-476A-A549-6FA867C638C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E94475C-342F-4065-970A-8DC4BA0A29E5}" type="pres">
      <dgm:prSet presAssocID="{C2468198-7869-476A-A549-6FA867C638C8}" presName="spaceRect" presStyleCnt="0"/>
      <dgm:spPr/>
    </dgm:pt>
    <dgm:pt modelId="{064D2FC0-9C90-4E86-B1C5-CF65EBFC1669}" type="pres">
      <dgm:prSet presAssocID="{C2468198-7869-476A-A549-6FA867C638C8}" presName="textRect" presStyleLbl="revTx" presStyleIdx="4" presStyleCnt="6">
        <dgm:presLayoutVars>
          <dgm:chMax val="1"/>
          <dgm:chPref val="1"/>
        </dgm:presLayoutVars>
      </dgm:prSet>
      <dgm:spPr/>
    </dgm:pt>
    <dgm:pt modelId="{5008A7AC-DAE2-443D-B6D6-5017B741156D}" type="pres">
      <dgm:prSet presAssocID="{0E127493-F086-4B08-8ECD-68D2A631721D}" presName="sibTrans" presStyleLbl="sibTrans2D1" presStyleIdx="0" presStyleCnt="0"/>
      <dgm:spPr/>
    </dgm:pt>
    <dgm:pt modelId="{4C44AF84-8B3F-4E33-8C52-D5F41AD7C129}" type="pres">
      <dgm:prSet presAssocID="{0CECEB16-11CB-4746-A683-05CF2A7D080D}" presName="compNode" presStyleCnt="0"/>
      <dgm:spPr/>
    </dgm:pt>
    <dgm:pt modelId="{C7755BBC-408D-4F18-89CF-C2CF3C8266FC}" type="pres">
      <dgm:prSet presAssocID="{0CECEB16-11CB-4746-A683-05CF2A7D080D}" presName="iconBgRect" presStyleLbl="bgShp" presStyleIdx="5" presStyleCnt="6"/>
      <dgm:spPr/>
    </dgm:pt>
    <dgm:pt modelId="{F8BD6F6E-9E0B-48A9-9822-0237634B95B3}" type="pres">
      <dgm:prSet presAssocID="{0CECEB16-11CB-4746-A683-05CF2A7D080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61EFC291-988E-4103-8E2B-F1C75D16707C}" type="pres">
      <dgm:prSet presAssocID="{0CECEB16-11CB-4746-A683-05CF2A7D080D}" presName="spaceRect" presStyleCnt="0"/>
      <dgm:spPr/>
    </dgm:pt>
    <dgm:pt modelId="{FD0102E5-3970-467D-B717-711EBAF3C63A}" type="pres">
      <dgm:prSet presAssocID="{0CECEB16-11CB-4746-A683-05CF2A7D080D}" presName="textRect" presStyleLbl="revTx" presStyleIdx="5" presStyleCnt="6" custScaleX="117266" custLinFactNeighborX="9551">
        <dgm:presLayoutVars>
          <dgm:chMax val="1"/>
          <dgm:chPref val="1"/>
        </dgm:presLayoutVars>
      </dgm:prSet>
      <dgm:spPr/>
    </dgm:pt>
  </dgm:ptLst>
  <dgm:cxnLst>
    <dgm:cxn modelId="{5ECB1103-EAB3-4465-AEEA-B8B3538C4145}" type="presOf" srcId="{0E127493-F086-4B08-8ECD-68D2A631721D}" destId="{5008A7AC-DAE2-443D-B6D6-5017B741156D}" srcOrd="0" destOrd="0" presId="urn:microsoft.com/office/officeart/2018/2/layout/IconCircleList"/>
    <dgm:cxn modelId="{8D94F512-A6A3-48A4-8AE7-276E48C8EED7}" type="presOf" srcId="{8BC93ACA-040A-4A90-882A-F1285B55036B}" destId="{CF6DD1EF-BBF2-44E7-BE36-B13B9F9CE530}" srcOrd="0" destOrd="0" presId="urn:microsoft.com/office/officeart/2018/2/layout/IconCircleList"/>
    <dgm:cxn modelId="{85E92718-7098-4A8A-B9EE-16AFEC51BE81}" srcId="{2C703E05-8BB6-4298-B92B-7F811F9CD83E}" destId="{C2468198-7869-476A-A549-6FA867C638C8}" srcOrd="4" destOrd="0" parTransId="{D9FEE62F-972F-44D9-A375-0DBF06D6BD8C}" sibTransId="{0E127493-F086-4B08-8ECD-68D2A631721D}"/>
    <dgm:cxn modelId="{F3D06E1C-6248-41B3-B274-677EB8D6A271}" type="presOf" srcId="{C2468198-7869-476A-A549-6FA867C638C8}" destId="{064D2FC0-9C90-4E86-B1C5-CF65EBFC1669}" srcOrd="0" destOrd="0" presId="urn:microsoft.com/office/officeart/2018/2/layout/IconCircleList"/>
    <dgm:cxn modelId="{DEC0BD3B-5750-4585-A0A9-D57E35692009}" type="presOf" srcId="{7DE9B2D2-CE38-43B5-80CB-B048595DFA3C}" destId="{07202F05-7265-4D3A-8499-0D4E728D7F3F}" srcOrd="0" destOrd="0" presId="urn:microsoft.com/office/officeart/2018/2/layout/IconCircleList"/>
    <dgm:cxn modelId="{A8C5E85F-B89D-46AE-AE5B-73FE80499203}" type="presOf" srcId="{2C703E05-8BB6-4298-B92B-7F811F9CD83E}" destId="{9FDFF1D2-8B4C-470C-A02D-025746105780}" srcOrd="0" destOrd="0" presId="urn:microsoft.com/office/officeart/2018/2/layout/IconCircleList"/>
    <dgm:cxn modelId="{30FD4B6D-ED51-42F0-BD13-DCE9EB558A3C}" type="presOf" srcId="{A5EC2599-E869-4C96-93F1-ED7BAFC466AF}" destId="{7FABBEA3-02B8-44C3-B9B2-5F43018F81A3}" srcOrd="0" destOrd="0" presId="urn:microsoft.com/office/officeart/2018/2/layout/IconCircleList"/>
    <dgm:cxn modelId="{A636336E-54B4-47B0-BCEE-A57A00280C61}" type="presOf" srcId="{9122BB3F-0927-4107-8F2C-17162F6C3D44}" destId="{E97C6C10-3141-4E41-BF73-8CB69EA1EE2B}" srcOrd="0" destOrd="0" presId="urn:microsoft.com/office/officeart/2018/2/layout/IconCircleList"/>
    <dgm:cxn modelId="{F1E83253-1547-432B-9EDA-87AEB269839D}" type="presOf" srcId="{0CECEB16-11CB-4746-A683-05CF2A7D080D}" destId="{FD0102E5-3970-467D-B717-711EBAF3C63A}" srcOrd="0" destOrd="0" presId="urn:microsoft.com/office/officeart/2018/2/layout/IconCircleList"/>
    <dgm:cxn modelId="{41345177-80AC-4692-88B8-06D7ABACB0DC}" type="presOf" srcId="{492EC812-EE52-4DF8-BC9A-6E6E752DD114}" destId="{6271CE58-635D-4A6E-A650-3B352E1BE811}" srcOrd="0" destOrd="0" presId="urn:microsoft.com/office/officeart/2018/2/layout/IconCircleList"/>
    <dgm:cxn modelId="{A2E7BE7E-6B96-49FC-8F26-4BEC792FC7F9}" type="presOf" srcId="{3BAB33B1-A155-4598-99F6-AB28F8A7F19A}" destId="{1BD38F63-BF62-403E-A07B-122E6A29B3E8}" srcOrd="0" destOrd="0" presId="urn:microsoft.com/office/officeart/2018/2/layout/IconCircleList"/>
    <dgm:cxn modelId="{15DCDDB8-5F1A-4C1E-8F76-0CDD4E41E6A9}" type="presOf" srcId="{5CD5FD16-24E5-4F57-BF4F-CAC837FECA0B}" destId="{EF9FBD30-FE32-4D04-A954-4D6C886B0246}" srcOrd="0" destOrd="0" presId="urn:microsoft.com/office/officeart/2018/2/layout/IconCircleList"/>
    <dgm:cxn modelId="{BF00C2C1-8DD1-4D14-88DA-570617FD03A1}" srcId="{2C703E05-8BB6-4298-B92B-7F811F9CD83E}" destId="{9122BB3F-0927-4107-8F2C-17162F6C3D44}" srcOrd="3" destOrd="0" parTransId="{28C14CEC-4CB4-44B2-A1CE-9464237E9B41}" sibTransId="{3BAB33B1-A155-4598-99F6-AB28F8A7F19A}"/>
    <dgm:cxn modelId="{911A2BC3-23A0-4277-8531-0FBF719F7675}" type="presOf" srcId="{C8947371-CEBD-43F1-97E1-A0BA1CAFDFA0}" destId="{A859D3B7-DB49-423E-B97E-A0106C9BDD5F}" srcOrd="0" destOrd="0" presId="urn:microsoft.com/office/officeart/2018/2/layout/IconCircleList"/>
    <dgm:cxn modelId="{A4F0D6CD-4ECD-4A09-A2DD-AC887FAA4803}" srcId="{2C703E05-8BB6-4298-B92B-7F811F9CD83E}" destId="{7DE9B2D2-CE38-43B5-80CB-B048595DFA3C}" srcOrd="0" destOrd="0" parTransId="{E3702E25-826B-48CF-9F59-B5B4F3FAC12F}" sibTransId="{492EC812-EE52-4DF8-BC9A-6E6E752DD114}"/>
    <dgm:cxn modelId="{D81404CE-BE5E-4395-8837-BF49C69A15BB}" srcId="{2C703E05-8BB6-4298-B92B-7F811F9CD83E}" destId="{0CECEB16-11CB-4746-A683-05CF2A7D080D}" srcOrd="5" destOrd="0" parTransId="{F804C025-C050-480C-B569-D154AFE4E8A2}" sibTransId="{8429EC16-C207-4E91-9275-515E5F09A88F}"/>
    <dgm:cxn modelId="{17B501E3-5162-422A-B595-FC44B7502CD8}" srcId="{2C703E05-8BB6-4298-B92B-7F811F9CD83E}" destId="{5CD5FD16-24E5-4F57-BF4F-CAC837FECA0B}" srcOrd="1" destOrd="0" parTransId="{16120E84-E7F6-449A-BD93-12E0C73CBCBD}" sibTransId="{C8947371-CEBD-43F1-97E1-A0BA1CAFDFA0}"/>
    <dgm:cxn modelId="{D393C9E8-99DA-40FA-B30C-03998FAD83EF}" srcId="{2C703E05-8BB6-4298-B92B-7F811F9CD83E}" destId="{8BC93ACA-040A-4A90-882A-F1285B55036B}" srcOrd="2" destOrd="0" parTransId="{88546B0A-8359-4039-A085-8500ABFF3F72}" sibTransId="{A5EC2599-E869-4C96-93F1-ED7BAFC466AF}"/>
    <dgm:cxn modelId="{18DE1E34-7DA3-4BA0-98A1-C2D551A1B4C9}" type="presParOf" srcId="{9FDFF1D2-8B4C-470C-A02D-025746105780}" destId="{01E8A572-68D6-4E28-9D84-97EF611C049C}" srcOrd="0" destOrd="0" presId="urn:microsoft.com/office/officeart/2018/2/layout/IconCircleList"/>
    <dgm:cxn modelId="{2D25C1B0-8B56-442A-9AAF-633C881D73F9}" type="presParOf" srcId="{01E8A572-68D6-4E28-9D84-97EF611C049C}" destId="{E745389B-DC67-4410-85C4-1B763D190C58}" srcOrd="0" destOrd="0" presId="urn:microsoft.com/office/officeart/2018/2/layout/IconCircleList"/>
    <dgm:cxn modelId="{5EBCE7A9-5B6E-4B74-BDB1-18D03DA8FA67}" type="presParOf" srcId="{E745389B-DC67-4410-85C4-1B763D190C58}" destId="{9DBB56B6-FE80-49F8-992A-A1D226EA68F7}" srcOrd="0" destOrd="0" presId="urn:microsoft.com/office/officeart/2018/2/layout/IconCircleList"/>
    <dgm:cxn modelId="{C02F1922-9CDA-4138-9227-3380FC4FD76E}" type="presParOf" srcId="{E745389B-DC67-4410-85C4-1B763D190C58}" destId="{F1279018-9519-4BE1-A551-14F06C989B4E}" srcOrd="1" destOrd="0" presId="urn:microsoft.com/office/officeart/2018/2/layout/IconCircleList"/>
    <dgm:cxn modelId="{F13CD2BB-6CB8-45EB-BE98-2EB8850BFDBE}" type="presParOf" srcId="{E745389B-DC67-4410-85C4-1B763D190C58}" destId="{C10622FF-FE2C-4B19-9E18-EBDA71E83DF4}" srcOrd="2" destOrd="0" presId="urn:microsoft.com/office/officeart/2018/2/layout/IconCircleList"/>
    <dgm:cxn modelId="{66F8AE26-875E-4907-A41B-8641ADE95845}" type="presParOf" srcId="{E745389B-DC67-4410-85C4-1B763D190C58}" destId="{07202F05-7265-4D3A-8499-0D4E728D7F3F}" srcOrd="3" destOrd="0" presId="urn:microsoft.com/office/officeart/2018/2/layout/IconCircleList"/>
    <dgm:cxn modelId="{2AC5A2E6-F61F-4331-BE9B-6350FA5F7F26}" type="presParOf" srcId="{01E8A572-68D6-4E28-9D84-97EF611C049C}" destId="{6271CE58-635D-4A6E-A650-3B352E1BE811}" srcOrd="1" destOrd="0" presId="urn:microsoft.com/office/officeart/2018/2/layout/IconCircleList"/>
    <dgm:cxn modelId="{89B143CC-5087-49FB-BFF9-DAE82C18404A}" type="presParOf" srcId="{01E8A572-68D6-4E28-9D84-97EF611C049C}" destId="{BE7A03B6-0921-4F11-A3A4-CFEFD1AD7A51}" srcOrd="2" destOrd="0" presId="urn:microsoft.com/office/officeart/2018/2/layout/IconCircleList"/>
    <dgm:cxn modelId="{205EEB46-20AA-48F3-BAEA-30478BE4D1D5}" type="presParOf" srcId="{BE7A03B6-0921-4F11-A3A4-CFEFD1AD7A51}" destId="{DB0D0863-179E-4FD0-B7D5-E60DA0E69808}" srcOrd="0" destOrd="0" presId="urn:microsoft.com/office/officeart/2018/2/layout/IconCircleList"/>
    <dgm:cxn modelId="{9A15DCD7-9C98-4A34-85C2-30F2062189F3}" type="presParOf" srcId="{BE7A03B6-0921-4F11-A3A4-CFEFD1AD7A51}" destId="{A61DC867-2D42-40AC-AB60-5F37C0F8205F}" srcOrd="1" destOrd="0" presId="urn:microsoft.com/office/officeart/2018/2/layout/IconCircleList"/>
    <dgm:cxn modelId="{E5002F1D-3AED-44C6-A758-E53AD7914925}" type="presParOf" srcId="{BE7A03B6-0921-4F11-A3A4-CFEFD1AD7A51}" destId="{8DDBC1E4-55CC-4F48-87FD-5732302EA3F3}" srcOrd="2" destOrd="0" presId="urn:microsoft.com/office/officeart/2018/2/layout/IconCircleList"/>
    <dgm:cxn modelId="{9DA3AD4F-1756-4B10-AF27-7071D79DEAC0}" type="presParOf" srcId="{BE7A03B6-0921-4F11-A3A4-CFEFD1AD7A51}" destId="{EF9FBD30-FE32-4D04-A954-4D6C886B0246}" srcOrd="3" destOrd="0" presId="urn:microsoft.com/office/officeart/2018/2/layout/IconCircleList"/>
    <dgm:cxn modelId="{309C2796-2843-4735-986C-E827D4A802BE}" type="presParOf" srcId="{01E8A572-68D6-4E28-9D84-97EF611C049C}" destId="{A859D3B7-DB49-423E-B97E-A0106C9BDD5F}" srcOrd="3" destOrd="0" presId="urn:microsoft.com/office/officeart/2018/2/layout/IconCircleList"/>
    <dgm:cxn modelId="{BCC02AF4-6663-45DE-A656-4839DA1714D0}" type="presParOf" srcId="{01E8A572-68D6-4E28-9D84-97EF611C049C}" destId="{4A7C26BF-F8E0-468E-9A98-86C04193748E}" srcOrd="4" destOrd="0" presId="urn:microsoft.com/office/officeart/2018/2/layout/IconCircleList"/>
    <dgm:cxn modelId="{6AB43F7E-72B5-475E-96E5-E4DE4030735B}" type="presParOf" srcId="{4A7C26BF-F8E0-468E-9A98-86C04193748E}" destId="{A179B6B7-A5C4-4E52-8F00-81C0261F2548}" srcOrd="0" destOrd="0" presId="urn:microsoft.com/office/officeart/2018/2/layout/IconCircleList"/>
    <dgm:cxn modelId="{081AF913-68A5-4D9B-B3B0-3659DE22ED83}" type="presParOf" srcId="{4A7C26BF-F8E0-468E-9A98-86C04193748E}" destId="{34EB0189-C61D-448B-B05F-D8F7A9219C6C}" srcOrd="1" destOrd="0" presId="urn:microsoft.com/office/officeart/2018/2/layout/IconCircleList"/>
    <dgm:cxn modelId="{2FB36698-0A1E-4E25-BE44-62207ACE87A6}" type="presParOf" srcId="{4A7C26BF-F8E0-468E-9A98-86C04193748E}" destId="{19FB485B-F7D3-46FC-8780-26E18B5C6B36}" srcOrd="2" destOrd="0" presId="urn:microsoft.com/office/officeart/2018/2/layout/IconCircleList"/>
    <dgm:cxn modelId="{A8E97821-6AE7-4ADE-B189-7A89A53D1453}" type="presParOf" srcId="{4A7C26BF-F8E0-468E-9A98-86C04193748E}" destId="{CF6DD1EF-BBF2-44E7-BE36-B13B9F9CE530}" srcOrd="3" destOrd="0" presId="urn:microsoft.com/office/officeart/2018/2/layout/IconCircleList"/>
    <dgm:cxn modelId="{7B4BC756-B84A-4CEC-8708-D98E22BDE22C}" type="presParOf" srcId="{01E8A572-68D6-4E28-9D84-97EF611C049C}" destId="{7FABBEA3-02B8-44C3-B9B2-5F43018F81A3}" srcOrd="5" destOrd="0" presId="urn:microsoft.com/office/officeart/2018/2/layout/IconCircleList"/>
    <dgm:cxn modelId="{DE25DE10-22D6-40F6-9299-9E1FD8160233}" type="presParOf" srcId="{01E8A572-68D6-4E28-9D84-97EF611C049C}" destId="{10A51D6D-1F69-4E9C-97D7-4E0B7020E412}" srcOrd="6" destOrd="0" presId="urn:microsoft.com/office/officeart/2018/2/layout/IconCircleList"/>
    <dgm:cxn modelId="{80C18526-7B96-4748-B629-E856F4661457}" type="presParOf" srcId="{10A51D6D-1F69-4E9C-97D7-4E0B7020E412}" destId="{6C5D977A-CF60-44D6-8E25-0B53BAA62300}" srcOrd="0" destOrd="0" presId="urn:microsoft.com/office/officeart/2018/2/layout/IconCircleList"/>
    <dgm:cxn modelId="{06223AAE-470B-46D2-8DC6-858580180E4E}" type="presParOf" srcId="{10A51D6D-1F69-4E9C-97D7-4E0B7020E412}" destId="{B4230958-123C-4996-BE8B-5062E7E7F61E}" srcOrd="1" destOrd="0" presId="urn:microsoft.com/office/officeart/2018/2/layout/IconCircleList"/>
    <dgm:cxn modelId="{EA75D10E-9BDC-4E50-855D-3B0C42879FCE}" type="presParOf" srcId="{10A51D6D-1F69-4E9C-97D7-4E0B7020E412}" destId="{4FF4DD8A-CCE5-426A-B907-EE3409BC9E92}" srcOrd="2" destOrd="0" presId="urn:microsoft.com/office/officeart/2018/2/layout/IconCircleList"/>
    <dgm:cxn modelId="{3A0BD8F1-38A8-4AD4-99F7-010E0F1BDAD3}" type="presParOf" srcId="{10A51D6D-1F69-4E9C-97D7-4E0B7020E412}" destId="{E97C6C10-3141-4E41-BF73-8CB69EA1EE2B}" srcOrd="3" destOrd="0" presId="urn:microsoft.com/office/officeart/2018/2/layout/IconCircleList"/>
    <dgm:cxn modelId="{56B38A47-7FB5-4828-A03B-55FD50FC6A53}" type="presParOf" srcId="{01E8A572-68D6-4E28-9D84-97EF611C049C}" destId="{1BD38F63-BF62-403E-A07B-122E6A29B3E8}" srcOrd="7" destOrd="0" presId="urn:microsoft.com/office/officeart/2018/2/layout/IconCircleList"/>
    <dgm:cxn modelId="{E36CD04B-82A7-43B5-8B25-15D7E5FAA7CD}" type="presParOf" srcId="{01E8A572-68D6-4E28-9D84-97EF611C049C}" destId="{C2653FBB-0CC5-4A35-8852-D35AA22E6439}" srcOrd="8" destOrd="0" presId="urn:microsoft.com/office/officeart/2018/2/layout/IconCircleList"/>
    <dgm:cxn modelId="{22223574-057E-484B-9674-04045C429AC6}" type="presParOf" srcId="{C2653FBB-0CC5-4A35-8852-D35AA22E6439}" destId="{61F91A9C-E2C0-4F69-983A-D425C2D336FF}" srcOrd="0" destOrd="0" presId="urn:microsoft.com/office/officeart/2018/2/layout/IconCircleList"/>
    <dgm:cxn modelId="{78CD08DC-7F2E-499D-8553-9F5F01EFD3A6}" type="presParOf" srcId="{C2653FBB-0CC5-4A35-8852-D35AA22E6439}" destId="{55F05DA6-18CA-41DD-BC0C-BDEE1CB88571}" srcOrd="1" destOrd="0" presId="urn:microsoft.com/office/officeart/2018/2/layout/IconCircleList"/>
    <dgm:cxn modelId="{F130CF32-66E5-4D93-A003-C7FE2AFC0ED1}" type="presParOf" srcId="{C2653FBB-0CC5-4A35-8852-D35AA22E6439}" destId="{0E94475C-342F-4065-970A-8DC4BA0A29E5}" srcOrd="2" destOrd="0" presId="urn:microsoft.com/office/officeart/2018/2/layout/IconCircleList"/>
    <dgm:cxn modelId="{D89099C2-3988-490F-9C02-2280B18C0BCD}" type="presParOf" srcId="{C2653FBB-0CC5-4A35-8852-D35AA22E6439}" destId="{064D2FC0-9C90-4E86-B1C5-CF65EBFC1669}" srcOrd="3" destOrd="0" presId="urn:microsoft.com/office/officeart/2018/2/layout/IconCircleList"/>
    <dgm:cxn modelId="{DE94F036-AEDC-47B6-B699-AC80FAA2602D}" type="presParOf" srcId="{01E8A572-68D6-4E28-9D84-97EF611C049C}" destId="{5008A7AC-DAE2-443D-B6D6-5017B741156D}" srcOrd="9" destOrd="0" presId="urn:microsoft.com/office/officeart/2018/2/layout/IconCircleList"/>
    <dgm:cxn modelId="{F18F33D4-728D-442F-A5CC-535E98A50D7D}" type="presParOf" srcId="{01E8A572-68D6-4E28-9D84-97EF611C049C}" destId="{4C44AF84-8B3F-4E33-8C52-D5F41AD7C129}" srcOrd="10" destOrd="0" presId="urn:microsoft.com/office/officeart/2018/2/layout/IconCircleList"/>
    <dgm:cxn modelId="{7FE1B96F-5AFB-4DE2-8421-2D3016C35A93}" type="presParOf" srcId="{4C44AF84-8B3F-4E33-8C52-D5F41AD7C129}" destId="{C7755BBC-408D-4F18-89CF-C2CF3C8266FC}" srcOrd="0" destOrd="0" presId="urn:microsoft.com/office/officeart/2018/2/layout/IconCircleList"/>
    <dgm:cxn modelId="{33ADBDAA-7E1B-44FB-BDD6-B4452E55AE4C}" type="presParOf" srcId="{4C44AF84-8B3F-4E33-8C52-D5F41AD7C129}" destId="{F8BD6F6E-9E0B-48A9-9822-0237634B95B3}" srcOrd="1" destOrd="0" presId="urn:microsoft.com/office/officeart/2018/2/layout/IconCircleList"/>
    <dgm:cxn modelId="{CEFC50B1-6C17-440D-ADDF-C5F23EFDB015}" type="presParOf" srcId="{4C44AF84-8B3F-4E33-8C52-D5F41AD7C129}" destId="{61EFC291-988E-4103-8E2B-F1C75D16707C}" srcOrd="2" destOrd="0" presId="urn:microsoft.com/office/officeart/2018/2/layout/IconCircleList"/>
    <dgm:cxn modelId="{34101EE9-EFDC-49DE-A631-89E409383ACC}" type="presParOf" srcId="{4C44AF84-8B3F-4E33-8C52-D5F41AD7C129}" destId="{FD0102E5-3970-467D-B717-711EBAF3C6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56B6-FE80-49F8-992A-A1D226EA68F7}">
      <dsp:nvSpPr>
        <dsp:cNvPr id="0" name=""/>
        <dsp:cNvSpPr/>
      </dsp:nvSpPr>
      <dsp:spPr>
        <a:xfrm>
          <a:off x="640081" y="36640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9018-9519-4BE1-A551-14F06C989B4E}">
      <dsp:nvSpPr>
        <dsp:cNvPr id="0" name=""/>
        <dsp:cNvSpPr/>
      </dsp:nvSpPr>
      <dsp:spPr>
        <a:xfrm>
          <a:off x="822853" y="219413"/>
          <a:ext cx="504800" cy="504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02F05-7265-4D3A-8499-0D4E728D7F3F}">
      <dsp:nvSpPr>
        <dsp:cNvPr id="0" name=""/>
        <dsp:cNvSpPr/>
      </dsp:nvSpPr>
      <dsp:spPr>
        <a:xfrm>
          <a:off x="1696928" y="36640"/>
          <a:ext cx="2051527" cy="87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Flows in streams and pipes are important in data analysis.</a:t>
          </a:r>
        </a:p>
      </dsp:txBody>
      <dsp:txXfrm>
        <a:off x="1696928" y="36640"/>
        <a:ext cx="2051527" cy="870345"/>
      </dsp:txXfrm>
    </dsp:sp>
    <dsp:sp modelId="{DB0D0863-179E-4FD0-B7D5-E60DA0E69808}">
      <dsp:nvSpPr>
        <dsp:cNvPr id="0" name=""/>
        <dsp:cNvSpPr/>
      </dsp:nvSpPr>
      <dsp:spPr>
        <a:xfrm>
          <a:off x="4105919" y="36640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C867-2D42-40AC-AB60-5F37C0F8205F}">
      <dsp:nvSpPr>
        <dsp:cNvPr id="0" name=""/>
        <dsp:cNvSpPr/>
      </dsp:nvSpPr>
      <dsp:spPr>
        <a:xfrm>
          <a:off x="4288691" y="219413"/>
          <a:ext cx="504800" cy="504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FBD30-FE32-4D04-A954-4D6C886B0246}">
      <dsp:nvSpPr>
        <dsp:cNvPr id="0" name=""/>
        <dsp:cNvSpPr/>
      </dsp:nvSpPr>
      <dsp:spPr>
        <a:xfrm>
          <a:off x="5215665" y="76197"/>
          <a:ext cx="2404328" cy="87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Measurements are best, but visual estimates also help.</a:t>
          </a:r>
        </a:p>
      </dsp:txBody>
      <dsp:txXfrm>
        <a:off x="5215665" y="76197"/>
        <a:ext cx="2404328" cy="870345"/>
      </dsp:txXfrm>
    </dsp:sp>
    <dsp:sp modelId="{A179B6B7-A5C4-4E52-8F00-81C0261F2548}">
      <dsp:nvSpPr>
        <dsp:cNvPr id="0" name=""/>
        <dsp:cNvSpPr/>
      </dsp:nvSpPr>
      <dsp:spPr>
        <a:xfrm>
          <a:off x="640081" y="1827809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0189-C61D-448B-B05F-D8F7A9219C6C}">
      <dsp:nvSpPr>
        <dsp:cNvPr id="0" name=""/>
        <dsp:cNvSpPr/>
      </dsp:nvSpPr>
      <dsp:spPr>
        <a:xfrm>
          <a:off x="822853" y="2010581"/>
          <a:ext cx="504800" cy="504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DD1EF-BBF2-44E7-BE36-B13B9F9CE530}">
      <dsp:nvSpPr>
        <dsp:cNvPr id="0" name=""/>
        <dsp:cNvSpPr/>
      </dsp:nvSpPr>
      <dsp:spPr>
        <a:xfrm>
          <a:off x="1696928" y="1827809"/>
          <a:ext cx="2051527" cy="87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Field forms should have spaces for flow entries.</a:t>
          </a:r>
        </a:p>
      </dsp:txBody>
      <dsp:txXfrm>
        <a:off x="1696928" y="1827809"/>
        <a:ext cx="2051527" cy="870345"/>
      </dsp:txXfrm>
    </dsp:sp>
    <dsp:sp modelId="{6C5D977A-CF60-44D6-8E25-0B53BAA62300}">
      <dsp:nvSpPr>
        <dsp:cNvPr id="0" name=""/>
        <dsp:cNvSpPr/>
      </dsp:nvSpPr>
      <dsp:spPr>
        <a:xfrm>
          <a:off x="4105919" y="1827809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30958-123C-4996-BE8B-5062E7E7F61E}">
      <dsp:nvSpPr>
        <dsp:cNvPr id="0" name=""/>
        <dsp:cNvSpPr/>
      </dsp:nvSpPr>
      <dsp:spPr>
        <a:xfrm>
          <a:off x="4288691" y="2010581"/>
          <a:ext cx="504800" cy="504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C6C10-3141-4E41-BF73-8CB69EA1EE2B}">
      <dsp:nvSpPr>
        <dsp:cNvPr id="0" name=""/>
        <dsp:cNvSpPr/>
      </dsp:nvSpPr>
      <dsp:spPr>
        <a:xfrm>
          <a:off x="5181599" y="1676399"/>
          <a:ext cx="2801976" cy="117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 or estimate width and depth (xSect area in ft</a:t>
          </a:r>
          <a:r>
            <a:rPr lang="en-US" sz="1800" kern="1200" baseline="30000" dirty="0"/>
            <a:t>2</a:t>
          </a:r>
          <a:r>
            <a:rPr lang="en-US" sz="1800" kern="1200" dirty="0"/>
            <a:t>).</a:t>
          </a:r>
        </a:p>
      </dsp:txBody>
      <dsp:txXfrm>
        <a:off x="5181599" y="1676399"/>
        <a:ext cx="2801976" cy="1173164"/>
      </dsp:txXfrm>
    </dsp:sp>
    <dsp:sp modelId="{61F91A9C-E2C0-4F69-983A-D425C2D336FF}">
      <dsp:nvSpPr>
        <dsp:cNvPr id="0" name=""/>
        <dsp:cNvSpPr/>
      </dsp:nvSpPr>
      <dsp:spPr>
        <a:xfrm>
          <a:off x="640081" y="3618977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05DA6-18CA-41DD-BC0C-BDEE1CB88571}">
      <dsp:nvSpPr>
        <dsp:cNvPr id="0" name=""/>
        <dsp:cNvSpPr/>
      </dsp:nvSpPr>
      <dsp:spPr>
        <a:xfrm>
          <a:off x="822853" y="3801749"/>
          <a:ext cx="504800" cy="5048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2FC0-9C90-4E86-B1C5-CF65EBFC1669}">
      <dsp:nvSpPr>
        <dsp:cNvPr id="0" name=""/>
        <dsp:cNvSpPr/>
      </dsp:nvSpPr>
      <dsp:spPr>
        <a:xfrm>
          <a:off x="1696928" y="3618977"/>
          <a:ext cx="2051527" cy="87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 time of floating of an object (velocity in ft/s)</a:t>
          </a:r>
        </a:p>
      </dsp:txBody>
      <dsp:txXfrm>
        <a:off x="1696928" y="3618977"/>
        <a:ext cx="2051527" cy="870345"/>
      </dsp:txXfrm>
    </dsp:sp>
    <dsp:sp modelId="{C7755BBC-408D-4F18-89CF-C2CF3C8266FC}">
      <dsp:nvSpPr>
        <dsp:cNvPr id="0" name=""/>
        <dsp:cNvSpPr/>
      </dsp:nvSpPr>
      <dsp:spPr>
        <a:xfrm>
          <a:off x="4105919" y="3618977"/>
          <a:ext cx="870345" cy="8703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D6F6E-9E0B-48A9-9822-0237634B95B3}">
      <dsp:nvSpPr>
        <dsp:cNvPr id="0" name=""/>
        <dsp:cNvSpPr/>
      </dsp:nvSpPr>
      <dsp:spPr>
        <a:xfrm>
          <a:off x="4288691" y="3801749"/>
          <a:ext cx="504800" cy="5048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102E5-3970-467D-B717-711EBAF3C63A}">
      <dsp:nvSpPr>
        <dsp:cNvPr id="0" name=""/>
        <dsp:cNvSpPr/>
      </dsp:nvSpPr>
      <dsp:spPr>
        <a:xfrm>
          <a:off x="5181599" y="3618977"/>
          <a:ext cx="2405744" cy="87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Velocity times  xSect area  = Discharge (cfs).</a:t>
          </a:r>
        </a:p>
      </dsp:txBody>
      <dsp:txXfrm>
        <a:off x="5181599" y="3618977"/>
        <a:ext cx="2405744" cy="87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2F06-48AE-43BD-A7CA-34C4931525D1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4EF8-F714-455C-84DB-A6F22B8F9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0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0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5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9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4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0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6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mailto:vseaman@incog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heatfields/26489126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52" y="5093208"/>
            <a:ext cx="5856731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61963" indent="-461963" algn="l">
              <a:lnSpc>
                <a:spcPct val="90000"/>
              </a:lnSpc>
              <a:buFont typeface="+mj-lt"/>
              <a:buAutoNum type="arabicPeriod" startAt="7"/>
            </a:pPr>
            <a:r>
              <a:rPr lang="en-US" sz="3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Forms: Types, Formats, Data, Recordkeeping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GCSA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-618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water, outdoor, rock, river&#10;&#10;Description automatically generated">
            <a:extLst>
              <a:ext uri="{FF2B5EF4-FFF2-40B4-BE49-F238E27FC236}">
                <a16:creationId xmlns:a16="http://schemas.microsoft.com/office/drawing/2014/main" id="{989D8CC2-1900-AE4A-AA1E-7069C503E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3F23A-94DC-19F7-A64F-4A689C3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Field Forms and Notes</a:t>
            </a:r>
          </a:p>
        </p:txBody>
      </p:sp>
      <p:sp>
        <p:nvSpPr>
          <p:cNvPr id="2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435" y="2057400"/>
            <a:ext cx="20574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8A264-E03C-4345-2BD7-6FBB7E2E9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209" y="137794"/>
            <a:ext cx="5490591" cy="6567806"/>
          </a:xfrm>
          <a:solidFill>
            <a:schemeClr val="tx1">
              <a:lumMod val="75000"/>
              <a:lumOff val="25000"/>
              <a:alpha val="62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Use forms for consistency, completeness, error control, training.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Location info (address, lat-long, site id. number).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Brief site physical description (culvert, creek).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Date &amp; time and field crew names.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Visual observations: </a:t>
            </a:r>
          </a:p>
          <a:p>
            <a:pPr marL="628650" lvl="1"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General site conditions (culverts, stream bed and banks, vegetation)</a:t>
            </a:r>
          </a:p>
          <a:p>
            <a:pPr marL="628650" lvl="1"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Adjacent land uses (residential, industrial, agriculture, woodland)</a:t>
            </a:r>
          </a:p>
          <a:p>
            <a:pPr marL="628650" lvl="1"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Specific indicators of pollution and ID sources (color, odor, containers, etc.)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Estimated or measured velocity and xSect area.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Envir. conditions (weather, sunlight, rainfall)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Field kit test and measurement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1F22C-18A2-69BE-6280-A4A373FC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5945" y="6157913"/>
            <a:ext cx="742949" cy="365125"/>
          </a:xfrm>
          <a:prstGeom prst="ellipse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932" y="381000"/>
            <a:ext cx="3665763" cy="762001"/>
          </a:xfrm>
        </p:spPr>
        <p:txBody>
          <a:bodyPr anchor="ctr">
            <a:normAutofit/>
          </a:bodyPr>
          <a:lstStyle/>
          <a:p>
            <a:r>
              <a:rPr lang="en-US" sz="3500" dirty="0"/>
              <a:t>Field Observations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7" y="1295399"/>
            <a:ext cx="4526537" cy="5318125"/>
          </a:xfrm>
        </p:spPr>
        <p:txBody>
          <a:bodyPr anchor="t">
            <a:normAutofit/>
          </a:bodyPr>
          <a:lstStyle/>
          <a:p>
            <a:pPr marL="274320" indent="-274320">
              <a:spcBef>
                <a:spcPts val="1200"/>
              </a:spcBef>
            </a:pPr>
            <a:r>
              <a:rPr lang="en-US" sz="2000" dirty="0"/>
              <a:t>Field notes of any observations of interest.  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What are the origins of unusual flow?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What are visual and chemical aspects of the flow?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What is the volume (e.g., gal./min.) of discharge flow?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Colors, odors, soil stains, dead vegetation, etc.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Use “check-box” field forms.</a:t>
            </a:r>
          </a:p>
          <a:p>
            <a:pPr marL="274320" indent="-274320">
              <a:spcBef>
                <a:spcPts val="1200"/>
              </a:spcBef>
            </a:pPr>
            <a:r>
              <a:rPr lang="en-US" sz="2000" dirty="0"/>
              <a:t>Try not to change data types on forms too much, it causes headaches with analysis.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DCP_1361">
            <a:extLst>
              <a:ext uri="{FF2B5EF4-FFF2-40B4-BE49-F238E27FC236}">
                <a16:creationId xmlns:a16="http://schemas.microsoft.com/office/drawing/2014/main" id="{A8D91E3C-CBD6-4429-8408-5185A2B77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5524" r="3014" b="1"/>
          <a:stretch/>
        </p:blipFill>
        <p:spPr bwMode="auto">
          <a:xfrm>
            <a:off x="5029200" y="537756"/>
            <a:ext cx="3827405" cy="546617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797403" y="6248400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0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199" y="434101"/>
            <a:ext cx="8534401" cy="1416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Field Form: Visual Observations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Create your own list and form contents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9144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73795"/>
            <a:ext cx="3200400" cy="3994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Water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velocity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(estimated)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Width and depth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stream bank stains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Odors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the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Odors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within the vicinity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Algae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growth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Vegetation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(dead or dying)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debris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Dead animals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7559" y="2573795"/>
            <a:ext cx="3337241" cy="3994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Lawn clippings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(yard materials)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Barrels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containers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Oily sheen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on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&amp; sediment buildup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Opacity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or suds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Chemical residues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on banks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Land uses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vicinity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Buildings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vicinity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Interviews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with neighbors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61641" y="6000135"/>
            <a:ext cx="736854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9F1B42-6E6C-43EE-B343-581F104F618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3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B51AB533-630E-4CC1-913F-1F97A6B1D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809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229600" y="60198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D6804-830D-471E-AE8B-0413E06AEFE6}" type="slidenum">
              <a:rPr lang="en-US" sz="2000" smtClean="0"/>
              <a:pPr/>
              <a:t>13</a:t>
            </a:fld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Determining Flow</a:t>
            </a:r>
          </a:p>
        </p:txBody>
      </p:sp>
      <p:pic>
        <p:nvPicPr>
          <p:cNvPr id="5" name="Picture 17" descr="QA pics 019">
            <a:extLst>
              <a:ext uri="{FF2B5EF4-FFF2-40B4-BE49-F238E27FC236}">
                <a16:creationId xmlns:a16="http://schemas.microsoft.com/office/drawing/2014/main" id="{5706A10F-2010-45B2-8458-D61E45AB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1739" y="274638"/>
            <a:ext cx="1522997" cy="1143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23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172200"/>
            <a:ext cx="1524000" cy="365125"/>
          </a:xfrm>
        </p:spPr>
        <p:txBody>
          <a:bodyPr/>
          <a:lstStyle/>
          <a:p>
            <a:fld id="{B3DCFBAD-F62D-4288-8E6A-8B82186FB9AC}" type="slidenum">
              <a:rPr lang="en-US" sz="2000" smtClean="0"/>
              <a:pPr/>
              <a:t>14</a:t>
            </a:fld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735275"/>
          <a:ext cx="8381999" cy="31321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TIME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CLOUD COVER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AIR TEMP (F)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WIND Sp &amp; Dir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OTHER CONDITIONS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07:00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09:00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12:00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9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15:00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355060" y="1834070"/>
            <a:ext cx="701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“ENVIRONMENTAL CONDITIONS DURING SAMPLING”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534400" cy="1371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Weather Conditions on Field Forms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78189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8650" y="365126"/>
            <a:ext cx="7886700" cy="1031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Labels for Sample Containers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304800" y="1600201"/>
            <a:ext cx="4724400" cy="4571999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114300" marR="0" lvl="0" fontAlgn="base"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Get lab approval of label information.</a:t>
            </a:r>
          </a:p>
          <a:p>
            <a:pPr marL="114300" marR="0" lvl="0" fontAlgn="base"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Use waterproof labels and ink; suggest</a:t>
            </a: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City Name</a:t>
            </a: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Sample date and time</a:t>
            </a: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Site name and code number</a:t>
            </a: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Preservative</a:t>
            </a: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Names of field crew members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marL="569913" lvl="1" indent="-2286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Parameter(s) for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36EA2-CE8B-4611-A50D-E3798165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48" y="1851555"/>
            <a:ext cx="2968156" cy="2101055"/>
          </a:xfrm>
          <a:prstGeom prst="rect">
            <a:avLst/>
          </a:prstGeom>
        </p:spPr>
      </p:pic>
      <p:pic>
        <p:nvPicPr>
          <p:cNvPr id="8" name="Picture 5" descr="container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6854" y="4407223"/>
            <a:ext cx="4122796" cy="149451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172200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B3DCFBAD-F62D-4288-8E6A-8B82186FB9AC}" type="slidenum">
              <a:rPr lang="en-US" sz="2000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2000" dirty="0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0" y="-315471"/>
            <a:ext cx="1847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B42-6E6C-43EE-B343-581F104F618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56767"/>
              </p:ext>
            </p:extLst>
          </p:nvPr>
        </p:nvGraphicFramePr>
        <p:xfrm>
          <a:off x="152399" y="914405"/>
          <a:ext cx="8839202" cy="5791195"/>
        </p:xfrm>
        <a:graphic>
          <a:graphicData uri="http://schemas.openxmlformats.org/drawingml/2006/table">
            <a:tbl>
              <a:tblPr/>
              <a:tblGrid>
                <a:gridCol w="128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5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36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Collector: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 Sampled: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7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Address:                                                                                               FAX: 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7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Project: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Project #: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7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Analyses Requested:  (Arranged by present contract).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CONTAINER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P  /   G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PRESERVATIVE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FIELD INFORMATION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58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58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58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58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dirty="0">
                <a:latin typeface="Calibri" pitchFamily="34" charset="0"/>
                <a:cs typeface="Calibri" pitchFamily="34" charset="0"/>
              </a:rPr>
              <a:t>Chain of Custody Form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09635" y="552092"/>
            <a:ext cx="6816446" cy="682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Common Units of 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69365" y="6180931"/>
            <a:ext cx="685800" cy="32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349F1B42-6E6C-43EE-B343-581F104F6185}" type="slidenum">
              <a:rPr lang="en-US" sz="2000" smtClean="0"/>
              <a:pPr>
                <a:spcAft>
                  <a:spcPts val="600"/>
                </a:spcAft>
              </a:pPr>
              <a:t>17</a:t>
            </a:fld>
            <a:endParaRPr lang="en-US" sz="2000" dirty="0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8593" name="Rectangle 1"/>
          <p:cNvSpPr>
            <a:spLocks noChangeArrowheads="1"/>
          </p:cNvSpPr>
          <p:nvPr/>
        </p:nvSpPr>
        <p:spPr bwMode="auto">
          <a:xfrm>
            <a:off x="1676400" y="1443269"/>
            <a:ext cx="7084511" cy="4500331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</a:rPr>
              <a:t>mg/L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	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milligrams per liter</a:t>
            </a:r>
            <a:r>
              <a:rPr lang="en-US" sz="2000" dirty="0"/>
              <a:t>   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approximately parts per million)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</a:rPr>
              <a:t>ug/L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	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micrograms per liter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   (approximately parts per billion)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</a:rPr>
              <a:t>lbs/d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	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pounds per day</a:t>
            </a:r>
            <a:r>
              <a:rPr kumimoji="0" lang="en-US" sz="2000" b="0" i="0" strike="noStrike" cap="none" normalizeH="0" baseline="0" dirty="0">
                <a:ln>
                  <a:noFill/>
                </a:ln>
                <a:effectLst/>
              </a:rPr>
              <a:t>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(a measure of pollutant loadings).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</a:rPr>
              <a:t>cfs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	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cubic feet per second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   (a measure of “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discharge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”)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</a:rPr>
              <a:t>fps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	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feet per second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   (a measure of </a:t>
            </a:r>
            <a:r>
              <a:rPr kumimoji="0" lang="en-US" sz="2000" b="0" i="0" u="sng" strike="noStrike" cap="none" normalizeH="0" baseline="0" dirty="0">
                <a:ln>
                  <a:noFill/>
                </a:ln>
                <a:effectLst/>
              </a:rPr>
              <a:t>velocity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 of flowing water)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/>
              <a:t>NTU</a:t>
            </a:r>
            <a:r>
              <a:rPr lang="en-US" sz="2000" dirty="0"/>
              <a:t>	</a:t>
            </a:r>
            <a:r>
              <a:rPr lang="en-US" sz="2000" u="sng" dirty="0"/>
              <a:t>Nephelometric Turbidity Unit</a:t>
            </a:r>
            <a:r>
              <a:rPr lang="en-US" sz="2000" dirty="0"/>
              <a:t>   (turbidity unit)</a:t>
            </a:r>
          </a:p>
          <a:p>
            <a:pPr marR="0" lvl="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/>
              <a:t>uS/cm</a:t>
            </a:r>
            <a:r>
              <a:rPr lang="en-US" sz="2000" dirty="0"/>
              <a:t>	</a:t>
            </a:r>
            <a:r>
              <a:rPr lang="en-US" sz="2000" u="sng" dirty="0"/>
              <a:t>microsiemens per centimeter</a:t>
            </a:r>
            <a:r>
              <a:rPr lang="en-US" sz="2000" dirty="0"/>
              <a:t>   (conductivity unit)</a:t>
            </a:r>
          </a:p>
          <a:p>
            <a:pPr lvl="0">
              <a:lnSpc>
                <a:spcPct val="90000"/>
              </a:lnSpc>
              <a:spcBef>
                <a:spcPts val="2400"/>
              </a:spcBef>
            </a:pPr>
            <a:r>
              <a:rPr lang="en-US" sz="2000" b="1" baseline="30000" dirty="0"/>
              <a:t>o</a:t>
            </a:r>
            <a:r>
              <a:rPr lang="en-US" sz="2000" b="1" dirty="0"/>
              <a:t>C</a:t>
            </a:r>
            <a:r>
              <a:rPr lang="en-US" sz="2000" dirty="0"/>
              <a:t>	</a:t>
            </a:r>
            <a:r>
              <a:rPr lang="en-US" sz="2000" u="sng" dirty="0"/>
              <a:t>centigrade or Celsius</a:t>
            </a:r>
            <a:r>
              <a:rPr lang="en-US" sz="2000" dirty="0"/>
              <a:t>   (temperature scale used most)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5120" y="2364357"/>
            <a:ext cx="2646679" cy="27432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Are SWMP DWFS Procedures Enough?</a:t>
            </a:r>
          </a:p>
        </p:txBody>
      </p:sp>
      <p:pic>
        <p:nvPicPr>
          <p:cNvPr id="9" name="Graphic 8" descr="Shower">
            <a:extLst>
              <a:ext uri="{FF2B5EF4-FFF2-40B4-BE49-F238E27FC236}">
                <a16:creationId xmlns:a16="http://schemas.microsoft.com/office/drawing/2014/main" id="{36C4CDFB-5FDF-4598-8BBB-0C2870E4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" y="1524000"/>
            <a:ext cx="685800" cy="68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651" y="872067"/>
            <a:ext cx="5467349" cy="507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“SOPs” are not mentioned in OKR04. 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Can add DWFS Procedures to the SWMP. 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Too many procedures in SWMP can overwhelm document.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OKR04 has no guidance on performing DWFS.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DWFS methods left to each MS4.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Consult outside sources: DEQ, INCOG, manuals, internet,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172200"/>
            <a:ext cx="20574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 smtClean="0"/>
              <a:pPr>
                <a:spcAft>
                  <a:spcPts val="600"/>
                </a:spcAft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23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4072" y="629268"/>
            <a:ext cx="493986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Field Forms: Recordkeeping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94" y="2314808"/>
            <a:ext cx="5591106" cy="4238389"/>
          </a:xfrm>
        </p:spPr>
        <p:txBody>
          <a:bodyPr vert="horz" lIns="91440" tIns="45720" rIns="91440" bIns="45720" rtlCol="0">
            <a:noAutofit/>
          </a:bodyPr>
          <a:lstStyle/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dirty="0"/>
              <a:t>Keep </a:t>
            </a:r>
            <a:r>
              <a:rPr lang="en-US" sz="2000" u="sng" dirty="0"/>
              <a:t>track of ALL data</a:t>
            </a:r>
            <a:r>
              <a:rPr lang="en-US" sz="2000" dirty="0"/>
              <a:t> collected for OKR04 compliance, including maps, etc.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dirty="0"/>
              <a:t>Use a </a:t>
            </a:r>
            <a:r>
              <a:rPr lang="en-US" sz="2000" u="sng" dirty="0"/>
              <a:t>Transition Plan</a:t>
            </a:r>
            <a:r>
              <a:rPr lang="en-US" sz="2000" dirty="0"/>
              <a:t>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u="sng" dirty="0"/>
              <a:t>Be organized</a:t>
            </a:r>
            <a:r>
              <a:rPr lang="en-US" sz="2000" dirty="0"/>
              <a:t>, whether you use paper only, computer filing system, or a combination.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dirty="0"/>
              <a:t>Don’t be </a:t>
            </a:r>
            <a:r>
              <a:rPr lang="en-US" sz="2000" u="sng" dirty="0"/>
              <a:t>too complicated</a:t>
            </a:r>
            <a:r>
              <a:rPr lang="en-US" sz="2000" dirty="0"/>
              <a:t>, avoid depths of subcategories.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u="sng" dirty="0"/>
              <a:t>Too simple</a:t>
            </a:r>
            <a:r>
              <a:rPr lang="en-US" sz="2000" dirty="0"/>
              <a:t> is just as bad; find a middle ground.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dirty="0"/>
              <a:t>Use a </a:t>
            </a:r>
            <a:r>
              <a:rPr lang="en-US" sz="2000" u="sng" dirty="0"/>
              <a:t>records tracking system</a:t>
            </a:r>
            <a:r>
              <a:rPr lang="en-US" sz="2000" dirty="0"/>
              <a:t>.</a:t>
            </a:r>
          </a:p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000" u="sng" dirty="0"/>
              <a:t>Communicate</a:t>
            </a:r>
            <a:r>
              <a:rPr lang="en-US" sz="2000" dirty="0"/>
              <a:t> with other departments.</a:t>
            </a:r>
          </a:p>
        </p:txBody>
      </p:sp>
      <p:pic>
        <p:nvPicPr>
          <p:cNvPr id="3" name="Picture 2" descr="Piles of paperwork">
            <a:extLst>
              <a:ext uri="{FF2B5EF4-FFF2-40B4-BE49-F238E27FC236}">
                <a16:creationId xmlns:a16="http://schemas.microsoft.com/office/drawing/2014/main" id="{DFB02E71-5CE2-9502-CD3A-3134A3C50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6" r="2920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3A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399" y="6157911"/>
            <a:ext cx="89006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4C004E88-DA7F-482B-9B84-876B0041E141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20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299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167" y="452004"/>
            <a:ext cx="5867400" cy="117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Field Forms: Purpose of Field Data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524001"/>
            <a:ext cx="6626679" cy="457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Document water quality </a:t>
            </a:r>
            <a:r>
              <a:rPr lang="en-US" sz="2100" u="sng" dirty="0"/>
              <a:t>baselines</a:t>
            </a:r>
            <a:r>
              <a:rPr lang="en-US" sz="2100" dirty="0"/>
              <a:t>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Monitoring </a:t>
            </a:r>
            <a:r>
              <a:rPr lang="en-US" sz="2100" u="sng" dirty="0"/>
              <a:t>POC sources</a:t>
            </a:r>
            <a:r>
              <a:rPr lang="en-US" sz="2100" dirty="0"/>
              <a:t> in DWFS, TMDLs and IDDE.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Enhanced data quality for </a:t>
            </a:r>
            <a:r>
              <a:rPr lang="en-US" sz="2100" u="sng" dirty="0"/>
              <a:t>enforcement</a:t>
            </a:r>
            <a:r>
              <a:rPr lang="en-US" sz="2100" dirty="0"/>
              <a:t> actions.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Partner with other MS4s in </a:t>
            </a:r>
            <a:r>
              <a:rPr lang="en-US" sz="2100" u="sng" dirty="0"/>
              <a:t>regional sampling</a:t>
            </a:r>
            <a:r>
              <a:rPr lang="en-US" sz="2100" dirty="0"/>
              <a:t>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Provide data to support </a:t>
            </a:r>
            <a:r>
              <a:rPr lang="en-US" sz="2100" u="sng" dirty="0"/>
              <a:t>MCM site inspections</a:t>
            </a:r>
            <a:r>
              <a:rPr lang="en-US" sz="2100" dirty="0"/>
              <a:t>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Investigate </a:t>
            </a:r>
            <a:r>
              <a:rPr lang="en-US" sz="2100" u="sng" dirty="0"/>
              <a:t>reported pollution</a:t>
            </a:r>
            <a:r>
              <a:rPr lang="en-US" sz="2100" dirty="0"/>
              <a:t> problems &amp; citizen complaints.</a:t>
            </a:r>
          </a:p>
          <a:p>
            <a:pPr marL="91440" indent="0">
              <a:spcBef>
                <a:spcPts val="1800"/>
              </a:spcBef>
              <a:buClrTx/>
              <a:buNone/>
            </a:pPr>
            <a:r>
              <a:rPr lang="en-US" sz="2100" dirty="0"/>
              <a:t>Respond to </a:t>
            </a:r>
            <a:r>
              <a:rPr lang="en-US" sz="2100" u="sng" dirty="0"/>
              <a:t>concerns from DEQ</a:t>
            </a:r>
            <a:r>
              <a:rPr lang="en-US" sz="2100" dirty="0"/>
              <a:t> and MS4 management.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55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road with snow on the side&#10;&#10;Description automatically generated with low confidence">
            <a:extLst>
              <a:ext uri="{FF2B5EF4-FFF2-40B4-BE49-F238E27FC236}">
                <a16:creationId xmlns:a16="http://schemas.microsoft.com/office/drawing/2014/main" id="{3C9699F5-8822-C287-A44D-211F8768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24736"/>
            <a:ext cx="3124201" cy="248816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096000"/>
            <a:ext cx="759278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C004E88-DA7F-482B-9B84-876B0041E141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3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8"/>
            <a:ext cx="7993463" cy="103366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Field Form Data Recordkeeping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2" y="1828800"/>
            <a:ext cx="8647087" cy="44196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Simple</a:t>
            </a:r>
            <a:r>
              <a:rPr lang="en-US" sz="2200" dirty="0"/>
              <a:t>: Procedures easy to read and update.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Generalized</a:t>
            </a:r>
            <a:r>
              <a:rPr lang="en-US" sz="2200" dirty="0"/>
              <a:t>: Flexible, avoid rigid overwhelming detail.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Use visuals</a:t>
            </a:r>
            <a:r>
              <a:rPr lang="en-US" sz="2200" dirty="0"/>
              <a:t>: Diagrams, tables, bullet lists, pictures.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No data redundancy</a:t>
            </a:r>
            <a:r>
              <a:rPr lang="en-US" sz="2200" dirty="0"/>
              <a:t>: be concise, organized.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Procedure References</a:t>
            </a:r>
            <a:r>
              <a:rPr lang="en-US" sz="2200" dirty="0"/>
              <a:t>: Title, revision # and date, contact person.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Rely on Computers</a:t>
            </a:r>
            <a:r>
              <a:rPr lang="en-US" sz="2200" dirty="0"/>
              <a:t>: Helps with data analysis and data handling.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Annual Reports</a:t>
            </a:r>
            <a:r>
              <a:rPr lang="en-US" sz="2200" dirty="0"/>
              <a:t>: Types of AR data dictate how you process DWFS data.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u="sng" dirty="0"/>
              <a:t>Local Use</a:t>
            </a:r>
            <a:r>
              <a:rPr lang="en-US" sz="2200" dirty="0"/>
              <a:t>: Data should be useable for MS4’s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064652"/>
            <a:ext cx="64034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15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1685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" y="3084625"/>
            <a:ext cx="3630300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Vernon Seaman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Manager, Envir. and Energy Planning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INCOG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Two West 2</a:t>
            </a:r>
            <a:r>
              <a:rPr lang="en-US" i="1" baseline="30000" dirty="0"/>
              <a:t>nd </a:t>
            </a:r>
            <a:r>
              <a:rPr lang="en-US" i="1" dirty="0"/>
              <a:t>Street, Ste 800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Tulsa, OK 74103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(918) 579-9451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vseaman@incog.org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40" y="5181601"/>
            <a:ext cx="1291460" cy="3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37349"/>
            <a:ext cx="2857501" cy="1554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35040"/>
            <a:ext cx="76200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4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9913" y="344744"/>
            <a:ext cx="5605629" cy="125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Field Forms: Data Needs  (DQOs)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77" y="1600200"/>
            <a:ext cx="6552124" cy="50291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spcBef>
                <a:spcPts val="1200"/>
              </a:spcBef>
              <a:buClrTx/>
              <a:buNone/>
            </a:pPr>
            <a:r>
              <a:rPr lang="en-US" sz="2000" b="1" dirty="0"/>
              <a:t>For each Field Form:  </a:t>
            </a:r>
            <a:r>
              <a:rPr lang="en-US" sz="2000" dirty="0"/>
              <a:t>Why is the data being collected?</a:t>
            </a:r>
          </a:p>
          <a:p>
            <a:pPr marL="114300" indent="0">
              <a:spcBef>
                <a:spcPts val="1200"/>
              </a:spcBef>
              <a:buClrTx/>
              <a:buNone/>
            </a:pPr>
            <a:r>
              <a:rPr lang="en-US" sz="2000" b="1" dirty="0"/>
              <a:t>Who will use the data; how will it be used?</a:t>
            </a:r>
          </a:p>
          <a:p>
            <a:pPr marL="461963" lvl="1" indent="-2286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Stormwater staff only? OKR04 compliance only?</a:t>
            </a:r>
          </a:p>
          <a:p>
            <a:pPr marL="461963" lvl="1" indent="-2286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Posted online for public viewing?</a:t>
            </a:r>
          </a:p>
          <a:p>
            <a:pPr marL="461963" lvl="1" indent="-2286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with agencies, organizations? Purpose?</a:t>
            </a:r>
          </a:p>
          <a:p>
            <a:pPr marL="114300" indent="0">
              <a:spcBef>
                <a:spcPts val="1200"/>
              </a:spcBef>
              <a:buClrTx/>
              <a:buNone/>
            </a:pPr>
            <a:r>
              <a:rPr lang="en-US" sz="2000" b="1" dirty="0"/>
              <a:t>How is data to be processed?</a:t>
            </a:r>
          </a:p>
          <a:p>
            <a:pPr marL="461963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Statistical analysis? Narrative summary? </a:t>
            </a:r>
          </a:p>
          <a:p>
            <a:pPr marL="461963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Converted into report tables?  Graphs?</a:t>
            </a:r>
          </a:p>
          <a:p>
            <a:pPr marL="114300" indent="0">
              <a:spcBef>
                <a:spcPts val="1200"/>
              </a:spcBef>
              <a:buClrTx/>
              <a:buNone/>
            </a:pPr>
            <a:r>
              <a:rPr lang="en-US" sz="2000" b="1" dirty="0"/>
              <a:t>Form Usefulness:</a:t>
            </a:r>
          </a:p>
          <a:p>
            <a:pPr marL="461963" lvl="1" indent="-2286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is easy to read, use and understand.</a:t>
            </a:r>
          </a:p>
          <a:p>
            <a:pPr marL="461963" lvl="1" indent="-2286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unneeded data, no repetitions, use boilerplate.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742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8A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Man signing a document">
            <a:extLst>
              <a:ext uri="{FF2B5EF4-FFF2-40B4-BE49-F238E27FC236}">
                <a16:creationId xmlns:a16="http://schemas.microsoft.com/office/drawing/2014/main" id="{76F5584F-277E-EFDD-73E5-A0F5B3B18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86000"/>
            <a:ext cx="3123124" cy="234234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73564" y="6172200"/>
            <a:ext cx="759278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C004E88-DA7F-482B-9B84-876B0041E141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14135" y="457200"/>
            <a:ext cx="4419600" cy="9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Field Forms: Types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55B4D9F-6461-C755-C77F-A2D13FD3F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832" b="-2"/>
          <a:stretch/>
        </p:blipFill>
        <p:spPr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199" y="1676400"/>
            <a:ext cx="4766535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100" dirty="0"/>
              <a:t>OKR04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does </a:t>
            </a: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US" sz="2100" dirty="0"/>
              <a:t> require specific </a:t>
            </a:r>
            <a:r>
              <a:rPr lang="en-US" sz="2100" u="sng" dirty="0"/>
              <a:t>types of data</a:t>
            </a:r>
            <a:r>
              <a:rPr lang="en-US" sz="2100" dirty="0"/>
              <a:t> to be collected when performing inspections and monitoring.</a:t>
            </a:r>
          </a:p>
          <a:p>
            <a:pPr marL="11430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100" dirty="0"/>
              <a:t>OKR04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does </a:t>
            </a: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US" sz="2100" dirty="0"/>
              <a:t> require data recording </a:t>
            </a:r>
            <a:r>
              <a:rPr lang="en-US" sz="2100" u="sng" dirty="0"/>
              <a:t>methods or forms</a:t>
            </a:r>
            <a:r>
              <a:rPr lang="en-US" sz="2100" dirty="0"/>
              <a:t> to be used. </a:t>
            </a:r>
          </a:p>
          <a:p>
            <a:pPr marL="11430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100" dirty="0"/>
              <a:t>OKR04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does </a:t>
            </a: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</a:t>
            </a:r>
            <a:r>
              <a:rPr lang="en-US" sz="2100" dirty="0"/>
              <a:t> specify </a:t>
            </a:r>
            <a:r>
              <a:rPr lang="en-US" sz="2100" u="sng" dirty="0"/>
              <a:t>how field data should be kept</a:t>
            </a:r>
            <a:r>
              <a:rPr lang="en-US" sz="2100" dirty="0"/>
              <a:t> (paper files, spreadsheets, MS4-software, GIS, etc.).</a:t>
            </a:r>
          </a:p>
          <a:p>
            <a:pPr marL="11430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100" dirty="0"/>
              <a:t>This </a:t>
            </a:r>
            <a:r>
              <a:rPr lang="en-US" sz="2100" u="sng" dirty="0"/>
              <a:t>flexibility</a:t>
            </a:r>
            <a:r>
              <a:rPr lang="en-US" sz="2100" dirty="0"/>
              <a:t> leaves decisions up to local stormwater program managers.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50174" y="6019800"/>
            <a:ext cx="411480" cy="548640"/>
          </a:xfrm>
          <a:prstGeom prst="ellipse">
            <a:avLst/>
          </a:prstGeom>
          <a:solidFill>
            <a:srgbClr val="65523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fld id="{4C004E88-DA7F-482B-9B84-876B0041E141}" type="slidenum">
              <a:rPr lang="en-US" sz="20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20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9B033-3F87-FC1F-5CCA-2C963E5A65ED}"/>
              </a:ext>
            </a:extLst>
          </p:cNvPr>
          <p:cNvSpPr txBox="1"/>
          <p:nvPr/>
        </p:nvSpPr>
        <p:spPr>
          <a:xfrm>
            <a:off x="14748" y="5334000"/>
            <a:ext cx="24400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lickr.com/photos/wheatfields/26489126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952889-2C4B-4A72-3FF7-80B4565E951C}"/>
              </a:ext>
            </a:extLst>
          </p:cNvPr>
          <p:cNvSpPr txBox="1"/>
          <p:nvPr/>
        </p:nvSpPr>
        <p:spPr>
          <a:xfrm>
            <a:off x="1234793" y="2362200"/>
            <a:ext cx="234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Example of a bad field form!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78189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65125"/>
            <a:ext cx="8210550" cy="107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Field Forms: Paper vs. Electronic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1"/>
            <a:ext cx="6629400" cy="5197474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>
              <a:lnSpc>
                <a:spcPct val="90000"/>
              </a:lnSpc>
              <a:spcBef>
                <a:spcPts val="1800"/>
              </a:spcBef>
              <a:buClrTx/>
              <a:buNone/>
            </a:pPr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Paper forms: </a:t>
            </a:r>
            <a:r>
              <a:rPr lang="en-US" sz="2100" u="sng" dirty="0">
                <a:solidFill>
                  <a:srgbClr val="FFFFFF"/>
                </a:solidFill>
              </a:rPr>
              <a:t>easiest</a:t>
            </a:r>
            <a:r>
              <a:rPr lang="en-US" sz="2100" dirty="0">
                <a:solidFill>
                  <a:srgbClr val="FFFFFF"/>
                </a:solidFill>
              </a:rPr>
              <a:t> to set up and use in the field.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Paper forms: </a:t>
            </a:r>
            <a:r>
              <a:rPr lang="en-US" sz="2100" dirty="0">
                <a:solidFill>
                  <a:srgbClr val="FFFFFF"/>
                </a:solidFill>
              </a:rPr>
              <a:t>require </a:t>
            </a:r>
            <a:r>
              <a:rPr lang="en-US" sz="2100" u="sng" dirty="0">
                <a:solidFill>
                  <a:srgbClr val="FFFFFF"/>
                </a:solidFill>
              </a:rPr>
              <a:t>entering data twice</a:t>
            </a:r>
            <a:r>
              <a:rPr lang="en-US" sz="2100" dirty="0">
                <a:solidFill>
                  <a:srgbClr val="FFFFFF"/>
                </a:solidFill>
              </a:rPr>
              <a:t>  -  in the field and in the office (e.g., spreadsheets, reports).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Electronic devices:  </a:t>
            </a:r>
            <a:r>
              <a:rPr lang="en-US" sz="2100" dirty="0">
                <a:solidFill>
                  <a:srgbClr val="FFFFFF"/>
                </a:solidFill>
              </a:rPr>
              <a:t>for field data capture: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GPS units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 programmed to enter data.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Measurement </a:t>
            </a: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instruments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 programmed to record data.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Field </a:t>
            </a: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laptops and tablets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 with software for data entry.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GIS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 software and devices for recording data.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Devices can </a:t>
            </a: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download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 to computers or use </a:t>
            </a: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telemetry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461963" lvl="1" indent="-2286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100" u="sng" dirty="0">
                <a:solidFill>
                  <a:schemeClr val="tx2">
                    <a:lumMod val="90000"/>
                  </a:schemeClr>
                </a:solidFill>
              </a:rPr>
              <a:t>Downside</a:t>
            </a:r>
            <a:r>
              <a:rPr lang="en-US" sz="2100" dirty="0">
                <a:solidFill>
                  <a:schemeClr val="tx2">
                    <a:lumMod val="90000"/>
                  </a:schemeClr>
                </a:solidFill>
              </a:rPr>
              <a:t>: expensive, big learning curve, inflexible.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656AC-7178-11EB-D24E-3999F0F1A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10" y="1443682"/>
            <a:ext cx="1539022" cy="2101055"/>
          </a:xfrm>
          <a:prstGeom prst="rect">
            <a:avLst/>
          </a:prstGeom>
        </p:spPr>
      </p:pic>
      <p:pic>
        <p:nvPicPr>
          <p:cNvPr id="3" name="Picture 2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8C19CECD-D5CE-731A-B6E9-A458A0289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59" y="3706003"/>
            <a:ext cx="1539022" cy="170831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81077" y="6127750"/>
            <a:ext cx="8371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C004E88-DA7F-482B-9B84-876B0041E141}" type="slidenum">
              <a:rPr lang="en-US" sz="2000" smtClean="0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2000" dirty="0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7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304800"/>
            <a:ext cx="7086600" cy="152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Field Forms: Create and Obtain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" y="1524000"/>
            <a:ext cx="6457058" cy="4876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dirty="0"/>
              <a:t>PDF, word processing and other </a:t>
            </a:r>
            <a:r>
              <a:rPr lang="en-US" sz="2100" u="sng" dirty="0"/>
              <a:t>software can generate forms</a:t>
            </a:r>
            <a:r>
              <a:rPr lang="en-US" sz="2100" dirty="0"/>
              <a:t>, many with auto-fill direct to spreadsheets.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Internet searches</a:t>
            </a:r>
            <a:r>
              <a:rPr lang="en-US" sz="2100" dirty="0"/>
              <a:t> for existing files of forms for download and local customization.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Oklahoma agencies</a:t>
            </a:r>
            <a:r>
              <a:rPr lang="en-US" sz="2100" dirty="0"/>
              <a:t> (ODEQ, INCOG, OWRB, OCC, etc.).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Create your own</a:t>
            </a:r>
            <a:r>
              <a:rPr lang="en-US" sz="2100" dirty="0"/>
              <a:t> from scratch (Word, Excel, PDF, etc.).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MS4 Software</a:t>
            </a:r>
            <a:r>
              <a:rPr lang="en-US" sz="2100" dirty="0"/>
              <a:t> (e.g., CBI, ASIST, etc.) generates forms.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Borrow ideas</a:t>
            </a:r>
            <a:r>
              <a:rPr lang="en-US" sz="2100" dirty="0"/>
              <a:t> from other MS4s.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100" u="sng" dirty="0"/>
              <a:t>Guidance documents</a:t>
            </a:r>
            <a:r>
              <a:rPr lang="en-US" sz="2100" dirty="0"/>
              <a:t> from EPA and other organizations.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31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76013" y="6096000"/>
            <a:ext cx="759278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004E88-DA7F-482B-9B84-876B0041E141}" type="slidenum">
              <a:rPr lang="en-US" sz="2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C6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FA561-CDB3-0938-406B-47EE171C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670" r="23641" b="-3"/>
          <a:stretch/>
        </p:blipFill>
        <p:spPr>
          <a:xfrm>
            <a:off x="6598028" y="246192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0FF96-9FD2-73FA-E171-F8BED645F4FF}"/>
              </a:ext>
            </a:extLst>
          </p:cNvPr>
          <p:cNvSpPr txBox="1"/>
          <p:nvPr/>
        </p:nvSpPr>
        <p:spPr>
          <a:xfrm>
            <a:off x="7479030" y="456082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 endorsement of products is intended.</a:t>
            </a:r>
          </a:p>
        </p:txBody>
      </p:sp>
    </p:spTree>
    <p:extLst>
      <p:ext uri="{BB962C8B-B14F-4D97-AF65-F5344CB8AC3E}">
        <p14:creationId xmlns:p14="http://schemas.microsoft.com/office/powerpoint/2010/main" val="394436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43400" y="201168"/>
            <a:ext cx="4572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Field Forms: Formats and Usefulness</a:t>
            </a:r>
          </a:p>
        </p:txBody>
      </p:sp>
      <p:sp>
        <p:nvSpPr>
          <p:cNvPr id="99333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B071-94A4-D8F3-10E3-C4BBDC632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" r="6897" b="-1"/>
          <a:stretch/>
        </p:blipFill>
        <p:spPr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1395" y="1524000"/>
            <a:ext cx="4986405" cy="4724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lnSpc>
                <a:spcPct val="90000"/>
              </a:lnSpc>
              <a:spcBef>
                <a:spcPts val="1200"/>
              </a:spcBef>
              <a:buClrTx/>
              <a:buNone/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IMPORTANT:  Ease of Use: 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Fieldwork is no place to </a:t>
            </a:r>
            <a:r>
              <a:rPr lang="en-US" sz="2000" u="sng" dirty="0"/>
              <a:t>struggle</a:t>
            </a:r>
            <a:r>
              <a:rPr lang="en-US" sz="2000" dirty="0"/>
              <a:t> with a difficult form.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u="sng" dirty="0"/>
              <a:t>Common problems</a:t>
            </a:r>
            <a:r>
              <a:rPr lang="en-US" sz="2000" dirty="0"/>
              <a:t>: too small font, too crowded text, not enough space for writing entries, insufficient instructions.</a:t>
            </a:r>
          </a:p>
          <a:p>
            <a:pPr marL="114300" indent="0">
              <a:spcBef>
                <a:spcPts val="1200"/>
              </a:spcBef>
              <a:buClrTx/>
              <a:buNone/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IMPORTANT:  Thoroughness: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Know in advance all </a:t>
            </a:r>
            <a:r>
              <a:rPr lang="en-US" sz="2000" u="sng" dirty="0"/>
              <a:t>data you will need</a:t>
            </a:r>
            <a:r>
              <a:rPr lang="en-US" sz="2000" dirty="0"/>
              <a:t>.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Forms should be </a:t>
            </a:r>
            <a:r>
              <a:rPr lang="en-US" sz="2000" u="sng" dirty="0"/>
              <a:t>organized</a:t>
            </a:r>
            <a:r>
              <a:rPr lang="en-US" sz="2000" dirty="0"/>
              <a:t> into groups.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Avoid having to write in </a:t>
            </a:r>
            <a:r>
              <a:rPr lang="en-US" sz="2000" u="sng" dirty="0"/>
              <a:t>margins</a:t>
            </a:r>
            <a:r>
              <a:rPr lang="en-US" sz="2000" dirty="0"/>
              <a:t>.</a:t>
            </a:r>
          </a:p>
          <a:p>
            <a:pPr marL="461963" lvl="1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Get </a:t>
            </a:r>
            <a:r>
              <a:rPr lang="en-US" sz="2000" u="sng" dirty="0"/>
              <a:t>feedback</a:t>
            </a:r>
            <a:r>
              <a:rPr lang="en-US" sz="2000" dirty="0"/>
              <a:t> from field staff and data users.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019800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fld id="{4C004E88-DA7F-482B-9B84-876B0041E141}" type="slidenum">
              <a:rPr lang="en-US" sz="20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7</a:t>
            </a:fld>
            <a:endParaRPr lang="en-US" sz="20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648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files on the table">
            <a:extLst>
              <a:ext uri="{FF2B5EF4-FFF2-40B4-BE49-F238E27FC236}">
                <a16:creationId xmlns:a16="http://schemas.microsoft.com/office/drawing/2014/main" id="{D8A46773-7010-46FD-9AC0-850465C754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5040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21734"/>
            <a:ext cx="534618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Field Forms: Unavoidable Problems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82981"/>
            <a:ext cx="5791200" cy="4393982"/>
          </a:xfrm>
        </p:spPr>
        <p:txBody>
          <a:bodyPr vert="horz" lIns="91440" tIns="45720" rIns="91440" bIns="45720" rtlCol="0">
            <a:noAutofit/>
          </a:bodyPr>
          <a:lstStyle/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budget cuts force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changes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file loss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corruption (e.g., malware attack).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Permit changes trigger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requirements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programs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(e.g., new TMDLs, 303(d), BMPs, etc.)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management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’s  “I have a better idea”.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loss of files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(e.g., fire, theft, flood, etc.).</a:t>
            </a:r>
          </a:p>
          <a:p>
            <a:pPr marL="11430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Former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stormwater manager leaves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clue as to where any files are or what was done in the past.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05641" y="6176963"/>
            <a:ext cx="80164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4C004E88-DA7F-482B-9B84-876B0041E141}" type="slidenum"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708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Vernon\My Pictures\Sampling\Sampling Sites\IMGP1677 Tulsa, OK 5-23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229600" y="60960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D6804-830D-471E-AE8B-0413E06AEFE6}" type="slidenum">
              <a:rPr lang="en-US" sz="2000" smtClean="0">
                <a:solidFill>
                  <a:schemeClr val="bg2"/>
                </a:solidFill>
              </a:rPr>
              <a:pPr/>
              <a:t>9</a:t>
            </a:fld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/>
              <a:t> 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Field Notes Must Be Detailed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8019034">
            <a:off x="4705880" y="2292308"/>
            <a:ext cx="978408" cy="34182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8019034">
            <a:off x="6077481" y="2139908"/>
            <a:ext cx="978408" cy="34182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8019034">
            <a:off x="1353080" y="3282909"/>
            <a:ext cx="978408" cy="34182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434EF-6004-4276-AC9B-B001A103609F}"/>
              </a:ext>
            </a:extLst>
          </p:cNvPr>
          <p:cNvSpPr txBox="1"/>
          <p:nvPr/>
        </p:nvSpPr>
        <p:spPr>
          <a:xfrm>
            <a:off x="5029200" y="4114800"/>
            <a:ext cx="259080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Clearly state which basin inlet was inspected.</a:t>
            </a:r>
          </a:p>
        </p:txBody>
      </p:sp>
    </p:spTree>
    <p:extLst>
      <p:ext uri="{BB962C8B-B14F-4D97-AF65-F5344CB8AC3E}">
        <p14:creationId xmlns:p14="http://schemas.microsoft.com/office/powerpoint/2010/main" val="300447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1584</Words>
  <Application>Microsoft Office PowerPoint</Application>
  <PresentationFormat>On-screen Show (4:3)</PresentationFormat>
  <Paragraphs>258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Field Forms: Types, Formats, Data, Recordkeeping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Field Notes Must Be Detailed</vt:lpstr>
      <vt:lpstr>Field Forms and Notes</vt:lpstr>
      <vt:lpstr>Field Observations</vt:lpstr>
      <vt:lpstr>PowerPoint Presentation</vt:lpstr>
      <vt:lpstr>Determining Flow</vt:lpstr>
      <vt:lpstr>PowerPoint Presentation</vt:lpstr>
      <vt:lpstr>PowerPoint Presentation</vt:lpstr>
      <vt:lpstr>PowerPoint Presentation</vt:lpstr>
      <vt:lpstr>PowerPoint Presentation</vt:lpstr>
      <vt:lpstr>Are SWMP DWFS Procedures Enough?</vt:lpstr>
      <vt:lpstr>PowerPoint Presentation</vt:lpstr>
      <vt:lpstr>Field Form Data Recordkeeping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Weather Field Screening (DWFS) Overview</dc:title>
  <dc:creator>Richard Smith</dc:creator>
  <cp:lastModifiedBy>Seaman, Vernon</cp:lastModifiedBy>
  <cp:revision>111</cp:revision>
  <dcterms:created xsi:type="dcterms:W3CDTF">2020-12-08T22:12:30Z</dcterms:created>
  <dcterms:modified xsi:type="dcterms:W3CDTF">2022-05-17T20:37:31Z</dcterms:modified>
</cp:coreProperties>
</file>